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85" r:id="rId2"/>
    <p:sldId id="318" r:id="rId3"/>
    <p:sldId id="314" r:id="rId4"/>
    <p:sldId id="324" r:id="rId5"/>
    <p:sldId id="325" r:id="rId6"/>
    <p:sldId id="326" r:id="rId7"/>
    <p:sldId id="315" r:id="rId8"/>
    <p:sldId id="320" r:id="rId9"/>
    <p:sldId id="328" r:id="rId10"/>
    <p:sldId id="323" r:id="rId11"/>
    <p:sldId id="343" r:id="rId12"/>
    <p:sldId id="332" r:id="rId13"/>
    <p:sldId id="319" r:id="rId14"/>
    <p:sldId id="334" r:id="rId15"/>
    <p:sldId id="336" r:id="rId16"/>
    <p:sldId id="331" r:id="rId17"/>
    <p:sldId id="335" r:id="rId18"/>
    <p:sldId id="333" r:id="rId19"/>
    <p:sldId id="337" r:id="rId20"/>
    <p:sldId id="338" r:id="rId21"/>
    <p:sldId id="339" r:id="rId22"/>
    <p:sldId id="341" r:id="rId23"/>
    <p:sldId id="316" r:id="rId24"/>
    <p:sldId id="34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6C00"/>
    <a:srgbClr val="0B2F33"/>
    <a:srgbClr val="B45100"/>
    <a:srgbClr val="892105"/>
    <a:srgbClr val="E17727"/>
    <a:srgbClr val="E8BD88"/>
    <a:srgbClr val="8E0000"/>
    <a:srgbClr val="416660"/>
    <a:srgbClr val="B7C8A5"/>
    <a:srgbClr val="D76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0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ABFAB-21CE-494C-9F5E-6C03E75E41E3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E57E-83E5-4889-90F8-D5AD5E170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135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3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09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497" y="6358222"/>
            <a:ext cx="1540722" cy="3632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2968493">
            <a:off x="-570151" y="-2383222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1634">
            <a:off x="-1932077" y="-2465728"/>
            <a:ext cx="5147800" cy="566482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F:\20170220南科大\2017yannis\校名+logo\英文logo（背景透22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r="31632"/>
          <a:stretch/>
        </p:blipFill>
        <p:spPr bwMode="auto">
          <a:xfrm>
            <a:off x="0" y="-2873"/>
            <a:ext cx="1825688" cy="7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5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FB0D-3649-4659-A4EA-16B622D04D18}" type="datetimeFigureOut">
              <a:rPr lang="zh-CN" altLang="en-US" smtClean="0"/>
              <a:t>2019/11/22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973" y="0"/>
            <a:ext cx="8396011" cy="4722756"/>
          </a:xfrm>
          <a:prstGeom prst="rect">
            <a:avLst/>
          </a:prstGeom>
        </p:spPr>
      </p:pic>
      <p:pic>
        <p:nvPicPr>
          <p:cNvPr id="2052" name="Picture 4" descr="C:\Users\nbkuser\Desktop\2图书馆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143"/>
            <a:ext cx="12192001" cy="7572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6" name="矩形 435"/>
          <p:cNvSpPr/>
          <p:nvPr/>
        </p:nvSpPr>
        <p:spPr>
          <a:xfrm rot="14099772">
            <a:off x="8629640" y="-231435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片 4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2913">
            <a:off x="8788764" y="-3699850"/>
            <a:ext cx="5147800" cy="5664824"/>
          </a:xfrm>
          <a:prstGeom prst="rect">
            <a:avLst/>
          </a:prstGeom>
        </p:spPr>
      </p:pic>
      <p:pic>
        <p:nvPicPr>
          <p:cNvPr id="2051" name="Picture 3" descr="F:\20170220南科大\2017yannis\校名+logo\英文logo（背景透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96" y="182931"/>
            <a:ext cx="2670425" cy="7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8" y="2875001"/>
            <a:ext cx="864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err="1">
                <a:solidFill>
                  <a:schemeClr val="bg1"/>
                </a:solidFill>
                <a:latin typeface="Ink Free" panose="03080402000500000000" pitchFamily="66" charset="0"/>
              </a:rPr>
              <a:t>SUSTechMajiang</a:t>
            </a:r>
            <a:endParaRPr lang="zh-CN" altLang="en-US" sz="7200" b="1" spc="300" dirty="0">
              <a:solidFill>
                <a:schemeClr val="bg1"/>
              </a:solidFill>
              <a:latin typeface="Ink Free" panose="03080402000500000000" pitchFamily="66" charset="0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3924" y="4145425"/>
            <a:ext cx="6442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DC37F96-C70C-4240-B345-1468B8BA9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70" y="60751"/>
            <a:ext cx="5182530" cy="40243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4295AF-0163-4B21-8101-56FEBCA6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314" y="182136"/>
            <a:ext cx="4685371" cy="1325563"/>
          </a:xfrm>
        </p:spPr>
        <p:txBody>
          <a:bodyPr/>
          <a:lstStyle/>
          <a:p>
            <a:r>
              <a:rPr lang="en-US" altLang="zh-CN" dirty="0"/>
              <a:t>The design patterns we 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5DDD1-41E9-4AF5-B359-47F4DA1FB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737" y="1557996"/>
            <a:ext cx="10515600" cy="4351338"/>
          </a:xfrm>
        </p:spPr>
        <p:txBody>
          <a:bodyPr/>
          <a:lstStyle/>
          <a:p>
            <a:r>
              <a:rPr lang="en-US" altLang="zh-CN" dirty="0"/>
              <a:t>Factory pattern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Singleton Pattern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9F8E17-0C7E-42A8-AC11-E02A9BF37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95" y="4085064"/>
            <a:ext cx="6055603" cy="27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FE7655-B562-4AD2-B106-6CE5503C9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625"/>
            <a:ext cx="619846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2736C7-0033-4578-AFAF-6587BBA5E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99986"/>
            <a:ext cx="6659418" cy="42580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098BF69-0E9B-4CCC-AF7F-63C7419ED513}"/>
              </a:ext>
            </a:extLst>
          </p:cNvPr>
          <p:cNvSpPr/>
          <p:nvPr/>
        </p:nvSpPr>
        <p:spPr>
          <a:xfrm>
            <a:off x="2258718" y="979056"/>
            <a:ext cx="3135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Observer Pattern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1426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2BC56-C641-4D91-AF00-A8B448F9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43" y="4065103"/>
            <a:ext cx="4605454" cy="236309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Established the whole network framework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C02E6023-A290-4757-99AD-B9C288C6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41" y="2965267"/>
            <a:ext cx="6783659" cy="3892733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52C9C2-7B9B-4658-A09A-F0679D2C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476129" cy="363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1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B8C9AF0-4CD7-4769-B501-E6C26BD5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9299"/>
            <a:ext cx="5854391" cy="34187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3E8784-B6EE-4E37-A3FA-6673961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91" y="12541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 Designed a unique </a:t>
            </a:r>
            <a:r>
              <a:rPr lang="en-US" altLang="zh-CN" dirty="0" err="1"/>
              <a:t>Majiang</a:t>
            </a:r>
            <a:r>
              <a:rPr lang="en-US" altLang="zh-CN" dirty="0"/>
              <a:t> rule for </a:t>
            </a:r>
            <a:r>
              <a:rPr lang="en-US" altLang="zh-CN" dirty="0" err="1"/>
              <a:t>SUSTech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9DDE-36F7-46CE-973C-02F24975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49" y="941336"/>
            <a:ext cx="4851160" cy="2324202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Department skills:</a:t>
            </a:r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dirty="0"/>
              <a:t>Department of Math:</a:t>
            </a:r>
          </a:p>
          <a:p>
            <a:pPr marL="0" indent="0">
              <a:buNone/>
            </a:pPr>
            <a:r>
              <a:rPr lang="en-US" altLang="zh-CN" dirty="0"/>
              <a:t>The number of cards we can see = 14-x (number of rounds)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43743F-1BB1-4D4A-971D-A43B0D288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41" y="779604"/>
            <a:ext cx="6326459" cy="35056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59C8C9-17F9-44B9-BB59-825B035A1F1B}"/>
              </a:ext>
            </a:extLst>
          </p:cNvPr>
          <p:cNvSpPr/>
          <p:nvPr/>
        </p:nvSpPr>
        <p:spPr>
          <a:xfrm>
            <a:off x="6467330" y="4974652"/>
            <a:ext cx="53191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Department of Chemistry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Throw one more card and take one more card</a:t>
            </a:r>
          </a:p>
        </p:txBody>
      </p:sp>
    </p:spTree>
    <p:extLst>
      <p:ext uri="{BB962C8B-B14F-4D97-AF65-F5344CB8AC3E}">
        <p14:creationId xmlns:p14="http://schemas.microsoft.com/office/powerpoint/2010/main" val="108670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E1EAC1C-ED29-4CE8-A353-F70C076A1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5" y="0"/>
            <a:ext cx="4689475" cy="7192881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4FFF302-1578-438E-8DC3-1F0D68854460}"/>
              </a:ext>
            </a:extLst>
          </p:cNvPr>
          <p:cNvSpPr/>
          <p:nvPr/>
        </p:nvSpPr>
        <p:spPr>
          <a:xfrm>
            <a:off x="558796" y="3059668"/>
            <a:ext cx="3079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Works done by </a:t>
            </a:r>
            <a:r>
              <a:rPr lang="zh-CN" altLang="en-US" dirty="0"/>
              <a:t>Opening report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22B632-1500-4CEE-AF2D-F7ACE521F2CE}"/>
              </a:ext>
            </a:extLst>
          </p:cNvPr>
          <p:cNvSpPr/>
          <p:nvPr/>
        </p:nvSpPr>
        <p:spPr>
          <a:xfrm>
            <a:off x="6097471" y="3399780"/>
            <a:ext cx="1405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done by Midterm</a:t>
            </a:r>
            <a:r>
              <a:rPr lang="zh-CN" altLang="en-US" dirty="0"/>
              <a:t> report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9F598C-BD0B-463F-9B8C-AABEE72A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" y="3609975"/>
            <a:ext cx="3634097" cy="32480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A193FE3-9626-46E4-BD44-C52149CFC7CA}"/>
              </a:ext>
            </a:extLst>
          </p:cNvPr>
          <p:cNvSpPr txBox="1"/>
          <p:nvPr/>
        </p:nvSpPr>
        <p:spPr>
          <a:xfrm>
            <a:off x="2509024" y="530009"/>
            <a:ext cx="4603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Summary: A glimpse of the works we have done</a:t>
            </a:r>
            <a:endParaRPr lang="zh-CN" altLang="en-US" sz="32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C3C641-7F90-439E-9123-2639804CABEA}"/>
              </a:ext>
            </a:extLst>
          </p:cNvPr>
          <p:cNvSpPr txBox="1"/>
          <p:nvPr/>
        </p:nvSpPr>
        <p:spPr>
          <a:xfrm>
            <a:off x="2587083" y="1989454"/>
            <a:ext cx="330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the code of the server-side: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30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27A9868-CF22-429F-AFA3-6560595F8B32}"/>
              </a:ext>
            </a:extLst>
          </p:cNvPr>
          <p:cNvSpPr/>
          <p:nvPr/>
        </p:nvSpPr>
        <p:spPr>
          <a:xfrm>
            <a:off x="1190934" y="2964883"/>
            <a:ext cx="1405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we want to do in opening</a:t>
            </a:r>
            <a:r>
              <a:rPr lang="zh-CN" altLang="en-US" dirty="0"/>
              <a:t> report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83AE86-BCFB-45C8-B7F1-192CB26655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-381000"/>
            <a:ext cx="7886700" cy="755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90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4E3807A-A5A9-4391-AF1D-909B20446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00" y="0"/>
            <a:ext cx="6756024" cy="6846709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7F72D82-DE20-41E7-9C7F-846E5F5A2132}"/>
              </a:ext>
            </a:extLst>
          </p:cNvPr>
          <p:cNvSpPr txBox="1"/>
          <p:nvPr/>
        </p:nvSpPr>
        <p:spPr>
          <a:xfrm>
            <a:off x="9367024" y="2642839"/>
            <a:ext cx="255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function:</a:t>
            </a:r>
          </a:p>
          <a:p>
            <a:r>
              <a:rPr lang="en-US" altLang="zh-CN" dirty="0" err="1"/>
              <a:t>SUSTech</a:t>
            </a:r>
            <a:r>
              <a:rPr lang="en-US" altLang="zh-CN" dirty="0"/>
              <a:t> special skills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BBAC5F-2A47-4F8E-90A5-77C38731B73A}"/>
              </a:ext>
            </a:extLst>
          </p:cNvPr>
          <p:cNvSpPr/>
          <p:nvPr/>
        </p:nvSpPr>
        <p:spPr>
          <a:xfrm>
            <a:off x="845247" y="2967335"/>
            <a:ext cx="1405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done by Midterm</a:t>
            </a:r>
            <a:r>
              <a:rPr lang="zh-CN" altLang="en-US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334440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D98FB6-BCEB-4579-BB16-E227A6821EB3}"/>
              </a:ext>
            </a:extLst>
          </p:cNvPr>
          <p:cNvSpPr/>
          <p:nvPr/>
        </p:nvSpPr>
        <p:spPr>
          <a:xfrm>
            <a:off x="1190934" y="2964883"/>
            <a:ext cx="1405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we want to do in opening</a:t>
            </a:r>
            <a:r>
              <a:rPr lang="zh-CN" altLang="en-US" dirty="0"/>
              <a:t> report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1175D6-AFB5-4D9A-9EC6-F83C772288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-928350"/>
            <a:ext cx="8343900" cy="828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8278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345DF0-66AE-4EC1-9BE4-B949F841C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66" y="152258"/>
            <a:ext cx="7801248" cy="655348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47C4DD-B8EB-4AC9-A1D2-0D4796FADE04}"/>
              </a:ext>
            </a:extLst>
          </p:cNvPr>
          <p:cNvSpPr txBox="1"/>
          <p:nvPr/>
        </p:nvSpPr>
        <p:spPr>
          <a:xfrm>
            <a:off x="8976732" y="2408663"/>
            <a:ext cx="255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function:</a:t>
            </a:r>
          </a:p>
          <a:p>
            <a:r>
              <a:rPr lang="en-US" altLang="zh-CN" dirty="0" err="1"/>
              <a:t>SUSTech</a:t>
            </a:r>
            <a:r>
              <a:rPr lang="en-US" altLang="zh-CN" dirty="0"/>
              <a:t> special skills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15EB6E-BE3F-4E9B-9C49-E0FE39CE2435}"/>
              </a:ext>
            </a:extLst>
          </p:cNvPr>
          <p:cNvSpPr/>
          <p:nvPr/>
        </p:nvSpPr>
        <p:spPr>
          <a:xfrm>
            <a:off x="912154" y="2770857"/>
            <a:ext cx="1405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done by Midterm</a:t>
            </a:r>
            <a:r>
              <a:rPr lang="zh-CN" altLang="en-US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3406615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9DE16A5-C3B0-46BF-BB15-E473FC24FF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80" y="-507381"/>
            <a:ext cx="6802244" cy="78727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8998C19-C359-43ED-A90A-4D1EDF708FAC}"/>
              </a:ext>
            </a:extLst>
          </p:cNvPr>
          <p:cNvSpPr/>
          <p:nvPr/>
        </p:nvSpPr>
        <p:spPr>
          <a:xfrm>
            <a:off x="1007326" y="2964883"/>
            <a:ext cx="1405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we want to do in opening</a:t>
            </a:r>
            <a:r>
              <a:rPr lang="zh-CN" altLang="en-US" dirty="0"/>
              <a:t> report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7C4035-2E6F-4385-83DC-C5BCE3354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24" y="2964883"/>
            <a:ext cx="1718127" cy="17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0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" y="13006"/>
            <a:ext cx="3486212" cy="196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743" y="120021"/>
            <a:ext cx="3026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MV Boli" panose="02000500030200090000" pitchFamily="2" charset="0"/>
                <a:cs typeface="MV Boli" panose="02000500030200090000" pitchFamily="2" charset="0"/>
              </a:rPr>
              <a:t>Timeline</a:t>
            </a:r>
            <a:endParaRPr lang="zh-CN" altLang="en-US" sz="54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763225" y="-621672"/>
            <a:ext cx="7974977" cy="7974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21194" y="1193276"/>
            <a:ext cx="723900" cy="723900"/>
            <a:chOff x="7221194" y="1193276"/>
            <a:chExt cx="723900" cy="723900"/>
          </a:xfrm>
        </p:grpSpPr>
        <p:sp>
          <p:nvSpPr>
            <p:cNvPr id="30" name="矩形 29"/>
            <p:cNvSpPr/>
            <p:nvPr/>
          </p:nvSpPr>
          <p:spPr>
            <a:xfrm rot="2700000">
              <a:off x="7221194" y="1193276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61340" y="1201283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2789745">
            <a:off x="5973659" y="2455119"/>
            <a:ext cx="723900" cy="723900"/>
            <a:chOff x="5973659" y="2455119"/>
            <a:chExt cx="723900" cy="723900"/>
          </a:xfrm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02234" y="246312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5240" y="3712543"/>
            <a:ext cx="723900" cy="723900"/>
            <a:chOff x="4725240" y="3712543"/>
            <a:chExt cx="723900" cy="723900"/>
          </a:xfrm>
        </p:grpSpPr>
        <p:sp>
          <p:nvSpPr>
            <p:cNvPr id="27" name="矩形 26"/>
            <p:cNvSpPr/>
            <p:nvPr/>
          </p:nvSpPr>
          <p:spPr>
            <a:xfrm rot="2700000">
              <a:off x="4725240" y="3712543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53815" y="3720550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58999" y="760213"/>
            <a:ext cx="4060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preparatory phase:</a:t>
            </a:r>
            <a:endParaRPr lang="zh-CN" altLang="zh-CN" sz="28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(before the opening report 2019.10.9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zh-CN" altLang="zh-CN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436939" y="121018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8475260" y="205126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椭圆 53"/>
          <p:cNvSpPr/>
          <p:nvPr/>
        </p:nvSpPr>
        <p:spPr>
          <a:xfrm>
            <a:off x="4575315" y="581906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8455711" y="159257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椭圆 63"/>
          <p:cNvSpPr/>
          <p:nvPr/>
        </p:nvSpPr>
        <p:spPr>
          <a:xfrm>
            <a:off x="6112479" y="457348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椭圆 65"/>
          <p:cNvSpPr/>
          <p:nvPr/>
        </p:nvSpPr>
        <p:spPr>
          <a:xfrm>
            <a:off x="6129803" y="382565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3525701" y="4904133"/>
            <a:ext cx="723900" cy="728593"/>
            <a:chOff x="3481424" y="4898199"/>
            <a:chExt cx="723900" cy="728593"/>
          </a:xfrm>
        </p:grpSpPr>
        <p:sp>
          <p:nvSpPr>
            <p:cNvPr id="26" name="矩形 25"/>
            <p:cNvSpPr/>
            <p:nvPr/>
          </p:nvSpPr>
          <p:spPr>
            <a:xfrm rot="2700000">
              <a:off x="3481424" y="489819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84599" y="491890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E93BFEC-6445-4E54-9389-83C997C57572}"/>
              </a:ext>
            </a:extLst>
          </p:cNvPr>
          <p:cNvSpPr/>
          <p:nvPr/>
        </p:nvSpPr>
        <p:spPr>
          <a:xfrm>
            <a:off x="8929633" y="1043901"/>
            <a:ext cx="2671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game rule</a:t>
            </a: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Art materials</a:t>
            </a: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 APIs</a:t>
            </a:r>
            <a:endParaRPr lang="zh-CN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B28B92-7751-41DE-9497-942D8C621317}"/>
              </a:ext>
            </a:extLst>
          </p:cNvPr>
          <p:cNvSpPr/>
          <p:nvPr/>
        </p:nvSpPr>
        <p:spPr>
          <a:xfrm>
            <a:off x="2375504" y="3295382"/>
            <a:ext cx="2299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prophase:</a:t>
            </a:r>
            <a:endParaRPr lang="zh-CN" altLang="zh-CN" sz="2800" b="1" dirty="0"/>
          </a:p>
          <a:p>
            <a:r>
              <a:rPr lang="en-US" altLang="zh-CN" sz="2800" b="1" dirty="0"/>
              <a:t>(before 11.21</a:t>
            </a:r>
            <a:r>
              <a:rPr lang="en-US" altLang="zh-CN" b="1" dirty="0"/>
              <a:t>)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027450-E0F5-46D7-86F5-296BCB66AD0D}"/>
              </a:ext>
            </a:extLst>
          </p:cNvPr>
          <p:cNvSpPr/>
          <p:nvPr/>
        </p:nvSpPr>
        <p:spPr>
          <a:xfrm>
            <a:off x="6335609" y="368117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Implement the game logic </a:t>
            </a:r>
          </a:p>
          <a:p>
            <a:endParaRPr lang="en-US" altLang="zh-CN" sz="2400" dirty="0"/>
          </a:p>
          <a:p>
            <a:r>
              <a:rPr lang="en-US" altLang="zh-CN" sz="2400" dirty="0"/>
              <a:t>so that the whole game can run.</a:t>
            </a:r>
            <a:endParaRPr lang="zh-CN" altLang="zh-CN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063D6-9763-4DB7-A075-97AB59EF41AE}"/>
              </a:ext>
            </a:extLst>
          </p:cNvPr>
          <p:cNvSpPr/>
          <p:nvPr/>
        </p:nvSpPr>
        <p:spPr>
          <a:xfrm>
            <a:off x="952644" y="4605469"/>
            <a:ext cx="242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anaphase:</a:t>
            </a:r>
            <a:endParaRPr lang="zh-CN" altLang="zh-CN" sz="28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(before 12.21</a:t>
            </a:r>
            <a:r>
              <a:rPr lang="zh-CN" altLang="zh-CN" dirty="0">
                <a:solidFill>
                  <a:schemeClr val="bg1">
                    <a:lumMod val="65000"/>
                  </a:schemeClr>
                </a:solidFill>
              </a:rPr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FD6EA-ADC1-4E79-8D7A-2C0DBAE91260}"/>
              </a:ext>
            </a:extLst>
          </p:cNvPr>
          <p:cNvSpPr/>
          <p:nvPr/>
        </p:nvSpPr>
        <p:spPr>
          <a:xfrm>
            <a:off x="4728558" y="5719180"/>
            <a:ext cx="3144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Testing and maintaining</a:t>
            </a:r>
            <a:endParaRPr lang="zh-CN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620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2" grpId="0" animBg="1"/>
      <p:bldP spid="54" grpId="0" animBg="1"/>
      <p:bldP spid="56" grpId="0" animBg="1"/>
      <p:bldP spid="64" grpId="0" animBg="1"/>
      <p:bldP spid="6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7A61EFF9-AB22-4846-9C7A-5200DC9C2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" y="0"/>
            <a:ext cx="12124416" cy="6690732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CB9117-1BD1-475C-B3AD-8F910CF4E5C4}"/>
              </a:ext>
            </a:extLst>
          </p:cNvPr>
          <p:cNvSpPr/>
          <p:nvPr/>
        </p:nvSpPr>
        <p:spPr>
          <a:xfrm>
            <a:off x="142719" y="2883701"/>
            <a:ext cx="1405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done by Midterm</a:t>
            </a:r>
            <a:r>
              <a:rPr lang="zh-CN" altLang="en-US" dirty="0"/>
              <a:t> report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073ADB-78A8-4A99-9CFE-DA28EF102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62" y="2578559"/>
            <a:ext cx="1767201" cy="17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5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5169E1E-4116-4B1B-BFFF-571CD2BC4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422" y="1146084"/>
            <a:ext cx="8326939" cy="5711916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D5CE7E-0C5E-4C4C-BB57-7BED97568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88" y="0"/>
            <a:ext cx="7119423" cy="5074784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028EC5-CE5D-455D-A8C8-55BDCD1B5D97}"/>
              </a:ext>
            </a:extLst>
          </p:cNvPr>
          <p:cNvSpPr/>
          <p:nvPr/>
        </p:nvSpPr>
        <p:spPr>
          <a:xfrm>
            <a:off x="8071517" y="1000122"/>
            <a:ext cx="40167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We </a:t>
            </a:r>
            <a:r>
              <a:rPr lang="en-US" altLang="zh-CN" sz="2800" b="1" dirty="0"/>
              <a:t>also </a:t>
            </a:r>
            <a:r>
              <a:rPr lang="zh-CN" altLang="en-US" sz="2800" b="1" dirty="0"/>
              <a:t>write </a:t>
            </a:r>
            <a:r>
              <a:rPr lang="en-US" altLang="zh-CN" sz="2800" b="1" dirty="0"/>
              <a:t>lots of</a:t>
            </a:r>
            <a:r>
              <a:rPr lang="zh-CN" altLang="en-US" sz="2800" b="1" dirty="0"/>
              <a:t> documents as we develop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E587A3-8254-4BFA-A1BD-CF60B294D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47" y="1954229"/>
            <a:ext cx="8214324" cy="49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3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74233" y="1740260"/>
            <a:ext cx="3954359" cy="3703390"/>
            <a:chOff x="2343047" y="1309778"/>
            <a:chExt cx="3954359" cy="3703390"/>
          </a:xfrm>
        </p:grpSpPr>
        <p:sp>
          <p:nvSpPr>
            <p:cNvPr id="14" name="椭圆 13"/>
            <p:cNvSpPr/>
            <p:nvPr/>
          </p:nvSpPr>
          <p:spPr>
            <a:xfrm>
              <a:off x="2343047" y="253722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004850" y="3763513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378610" y="3733750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5055575" y="256410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388135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047707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Freeform 71922"/>
            <p:cNvSpPr/>
            <p:nvPr/>
          </p:nvSpPr>
          <p:spPr bwMode="auto">
            <a:xfrm>
              <a:off x="3095614" y="3809164"/>
              <a:ext cx="2406146" cy="1091836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71929"/>
            <p:cNvSpPr/>
            <p:nvPr/>
          </p:nvSpPr>
          <p:spPr bwMode="auto">
            <a:xfrm>
              <a:off x="2347876" y="2524091"/>
              <a:ext cx="1896662" cy="2489077"/>
            </a:xfrm>
            <a:custGeom>
              <a:avLst/>
              <a:gdLst>
                <a:gd name="T0" fmla="*/ 1283 w 2251"/>
                <a:gd name="T1" fmla="*/ 448 h 3095"/>
                <a:gd name="T2" fmla="*/ 1339 w 2251"/>
                <a:gd name="T3" fmla="*/ 1007 h 3095"/>
                <a:gd name="T4" fmla="*/ 1407 w 2251"/>
                <a:gd name="T5" fmla="*/ 1366 h 3095"/>
                <a:gd name="T6" fmla="*/ 1660 w 2251"/>
                <a:gd name="T7" fmla="*/ 1616 h 3095"/>
                <a:gd name="T8" fmla="*/ 1896 w 2251"/>
                <a:gd name="T9" fmla="*/ 1731 h 3095"/>
                <a:gd name="T10" fmla="*/ 2075 w 2251"/>
                <a:gd name="T11" fmla="*/ 1948 h 3095"/>
                <a:gd name="T12" fmla="*/ 1841 w 2251"/>
                <a:gd name="T13" fmla="*/ 2903 h 3095"/>
                <a:gd name="T14" fmla="*/ 968 w 2251"/>
                <a:gd name="T15" fmla="*/ 2647 h 3095"/>
                <a:gd name="T16" fmla="*/ 912 w 2251"/>
                <a:gd name="T17" fmla="*/ 2088 h 3095"/>
                <a:gd name="T18" fmla="*/ 912 w 2251"/>
                <a:gd name="T19" fmla="*/ 2088 h 3095"/>
                <a:gd name="T20" fmla="*/ 837 w 2251"/>
                <a:gd name="T21" fmla="*/ 1720 h 3095"/>
                <a:gd name="T22" fmla="*/ 590 w 2251"/>
                <a:gd name="T23" fmla="*/ 1479 h 3095"/>
                <a:gd name="T24" fmla="*/ 176 w 2251"/>
                <a:gd name="T25" fmla="*/ 1147 h 3095"/>
                <a:gd name="T26" fmla="*/ 410 w 2251"/>
                <a:gd name="T27" fmla="*/ 192 h 3095"/>
                <a:gd name="T28" fmla="*/ 1283 w 2251"/>
                <a:gd name="T29" fmla="*/ 448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5">
                  <a:moveTo>
                    <a:pt x="1283" y="448"/>
                  </a:moveTo>
                  <a:cubicBezTo>
                    <a:pt x="1370" y="613"/>
                    <a:pt x="1390" y="811"/>
                    <a:pt x="1339" y="1007"/>
                  </a:cubicBezTo>
                  <a:cubicBezTo>
                    <a:pt x="1314" y="1104"/>
                    <a:pt x="1339" y="1238"/>
                    <a:pt x="1407" y="1366"/>
                  </a:cubicBezTo>
                  <a:cubicBezTo>
                    <a:pt x="1477" y="1498"/>
                    <a:pt x="1574" y="1594"/>
                    <a:pt x="1660" y="1616"/>
                  </a:cubicBezTo>
                  <a:cubicBezTo>
                    <a:pt x="1746" y="1637"/>
                    <a:pt x="1825" y="1676"/>
                    <a:pt x="1896" y="1731"/>
                  </a:cubicBezTo>
                  <a:cubicBezTo>
                    <a:pt x="1969" y="1789"/>
                    <a:pt x="2029" y="1862"/>
                    <a:pt x="2075" y="1948"/>
                  </a:cubicBezTo>
                  <a:cubicBezTo>
                    <a:pt x="2251" y="2282"/>
                    <a:pt x="2146" y="2710"/>
                    <a:pt x="1841" y="2903"/>
                  </a:cubicBezTo>
                  <a:cubicBezTo>
                    <a:pt x="1536" y="3095"/>
                    <a:pt x="1144" y="2980"/>
                    <a:pt x="968" y="2647"/>
                  </a:cubicBezTo>
                  <a:cubicBezTo>
                    <a:pt x="879" y="2478"/>
                    <a:pt x="858" y="2274"/>
                    <a:pt x="912" y="2088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4" y="1989"/>
                    <a:pt x="907" y="1851"/>
                    <a:pt x="837" y="1720"/>
                  </a:cubicBezTo>
                  <a:cubicBezTo>
                    <a:pt x="768" y="1589"/>
                    <a:pt x="674" y="1497"/>
                    <a:pt x="590" y="1479"/>
                  </a:cubicBezTo>
                  <a:cubicBezTo>
                    <a:pt x="416" y="1437"/>
                    <a:pt x="265" y="1316"/>
                    <a:pt x="176" y="1147"/>
                  </a:cubicBezTo>
                  <a:cubicBezTo>
                    <a:pt x="0" y="813"/>
                    <a:pt x="105" y="385"/>
                    <a:pt x="410" y="192"/>
                  </a:cubicBezTo>
                  <a:cubicBezTo>
                    <a:pt x="715" y="0"/>
                    <a:pt x="1107" y="114"/>
                    <a:pt x="1283" y="448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71928"/>
            <p:cNvSpPr/>
            <p:nvPr/>
          </p:nvSpPr>
          <p:spPr bwMode="auto">
            <a:xfrm rot="7240418">
              <a:off x="2066002" y="2005067"/>
              <a:ext cx="2483084" cy="1092506"/>
            </a:xfrm>
            <a:custGeom>
              <a:avLst/>
              <a:gdLst>
                <a:gd name="T0" fmla="*/ 2222 w 2861"/>
                <a:gd name="T1" fmla="*/ 1398 h 1398"/>
                <a:gd name="T2" fmla="*/ 1752 w 2861"/>
                <a:gd name="T3" fmla="*/ 1172 h 1398"/>
                <a:gd name="T4" fmla="*/ 1433 w 2861"/>
                <a:gd name="T5" fmla="*/ 1056 h 1398"/>
                <a:gd name="T6" fmla="*/ 1109 w 2861"/>
                <a:gd name="T7" fmla="*/ 1172 h 1398"/>
                <a:gd name="T8" fmla="*/ 900 w 2861"/>
                <a:gd name="T9" fmla="*/ 1337 h 1398"/>
                <a:gd name="T10" fmla="*/ 639 w 2861"/>
                <a:gd name="T11" fmla="*/ 1398 h 1398"/>
                <a:gd name="T12" fmla="*/ 0 w 2861"/>
                <a:gd name="T13" fmla="*/ 699 h 1398"/>
                <a:gd name="T14" fmla="*/ 639 w 2861"/>
                <a:gd name="T15" fmla="*/ 0 h 1398"/>
                <a:gd name="T16" fmla="*/ 1109 w 2861"/>
                <a:gd name="T17" fmla="*/ 226 h 1398"/>
                <a:gd name="T18" fmla="*/ 1109 w 2861"/>
                <a:gd name="T19" fmla="*/ 227 h 1398"/>
                <a:gd name="T20" fmla="*/ 1438 w 2861"/>
                <a:gd name="T21" fmla="*/ 340 h 1398"/>
                <a:gd name="T22" fmla="*/ 1752 w 2861"/>
                <a:gd name="T23" fmla="*/ 226 h 1398"/>
                <a:gd name="T24" fmla="*/ 2222 w 2861"/>
                <a:gd name="T25" fmla="*/ 0 h 1398"/>
                <a:gd name="T26" fmla="*/ 2861 w 2861"/>
                <a:gd name="T27" fmla="*/ 699 h 1398"/>
                <a:gd name="T28" fmla="*/ 2222 w 2861"/>
                <a:gd name="T29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8">
                  <a:moveTo>
                    <a:pt x="2222" y="1398"/>
                  </a:moveTo>
                  <a:cubicBezTo>
                    <a:pt x="2048" y="1398"/>
                    <a:pt x="1881" y="1317"/>
                    <a:pt x="1752" y="1172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2"/>
                  </a:cubicBezTo>
                  <a:cubicBezTo>
                    <a:pt x="1049" y="1242"/>
                    <a:pt x="979" y="1298"/>
                    <a:pt x="900" y="1337"/>
                  </a:cubicBezTo>
                  <a:cubicBezTo>
                    <a:pt x="817" y="1377"/>
                    <a:pt x="729" y="1398"/>
                    <a:pt x="639" y="1398"/>
                  </a:cubicBezTo>
                  <a:cubicBezTo>
                    <a:pt x="286" y="1398"/>
                    <a:pt x="0" y="1084"/>
                    <a:pt x="0" y="699"/>
                  </a:cubicBezTo>
                  <a:cubicBezTo>
                    <a:pt x="0" y="314"/>
                    <a:pt x="286" y="0"/>
                    <a:pt x="639" y="0"/>
                  </a:cubicBezTo>
                  <a:cubicBezTo>
                    <a:pt x="817" y="0"/>
                    <a:pt x="988" y="83"/>
                    <a:pt x="1109" y="226"/>
                  </a:cubicBezTo>
                  <a:cubicBezTo>
                    <a:pt x="1109" y="227"/>
                    <a:pt x="1109" y="227"/>
                    <a:pt x="1109" y="227"/>
                  </a:cubicBezTo>
                  <a:cubicBezTo>
                    <a:pt x="1177" y="297"/>
                    <a:pt x="1299" y="340"/>
                    <a:pt x="1438" y="340"/>
                  </a:cubicBezTo>
                  <a:cubicBezTo>
                    <a:pt x="1576" y="340"/>
                    <a:pt x="1696" y="296"/>
                    <a:pt x="1752" y="226"/>
                  </a:cubicBezTo>
                  <a:cubicBezTo>
                    <a:pt x="1873" y="83"/>
                    <a:pt x="2044" y="0"/>
                    <a:pt x="2222" y="0"/>
                  </a:cubicBezTo>
                  <a:cubicBezTo>
                    <a:pt x="2575" y="0"/>
                    <a:pt x="2861" y="314"/>
                    <a:pt x="2861" y="699"/>
                  </a:cubicBezTo>
                  <a:cubicBezTo>
                    <a:pt x="2861" y="1084"/>
                    <a:pt x="2575" y="1398"/>
                    <a:pt x="2222" y="1398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71922"/>
            <p:cNvSpPr/>
            <p:nvPr/>
          </p:nvSpPr>
          <p:spPr bwMode="auto">
            <a:xfrm>
              <a:off x="3132179" y="1402680"/>
              <a:ext cx="2405790" cy="1091675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71924"/>
            <p:cNvSpPr/>
            <p:nvPr/>
          </p:nvSpPr>
          <p:spPr bwMode="auto">
            <a:xfrm>
              <a:off x="4413384" y="1324710"/>
              <a:ext cx="1870765" cy="2489077"/>
            </a:xfrm>
            <a:custGeom>
              <a:avLst/>
              <a:gdLst>
                <a:gd name="T0" fmla="*/ 1283 w 2251"/>
                <a:gd name="T1" fmla="*/ 449 h 3096"/>
                <a:gd name="T2" fmla="*/ 1339 w 2251"/>
                <a:gd name="T3" fmla="*/ 1007 h 3096"/>
                <a:gd name="T4" fmla="*/ 1407 w 2251"/>
                <a:gd name="T5" fmla="*/ 1367 h 3096"/>
                <a:gd name="T6" fmla="*/ 1661 w 2251"/>
                <a:gd name="T7" fmla="*/ 1616 h 3096"/>
                <a:gd name="T8" fmla="*/ 1896 w 2251"/>
                <a:gd name="T9" fmla="*/ 1732 h 3096"/>
                <a:gd name="T10" fmla="*/ 2075 w 2251"/>
                <a:gd name="T11" fmla="*/ 1949 h 3096"/>
                <a:gd name="T12" fmla="*/ 1841 w 2251"/>
                <a:gd name="T13" fmla="*/ 2903 h 3096"/>
                <a:gd name="T14" fmla="*/ 968 w 2251"/>
                <a:gd name="T15" fmla="*/ 2647 h 3096"/>
                <a:gd name="T16" fmla="*/ 912 w 2251"/>
                <a:gd name="T17" fmla="*/ 2089 h 3096"/>
                <a:gd name="T18" fmla="*/ 912 w 2251"/>
                <a:gd name="T19" fmla="*/ 2088 h 3096"/>
                <a:gd name="T20" fmla="*/ 838 w 2251"/>
                <a:gd name="T21" fmla="*/ 1721 h 3096"/>
                <a:gd name="T22" fmla="*/ 590 w 2251"/>
                <a:gd name="T23" fmla="*/ 1480 h 3096"/>
                <a:gd name="T24" fmla="*/ 177 w 2251"/>
                <a:gd name="T25" fmla="*/ 1147 h 3096"/>
                <a:gd name="T26" fmla="*/ 410 w 2251"/>
                <a:gd name="T27" fmla="*/ 193 h 3096"/>
                <a:gd name="T28" fmla="*/ 1283 w 2251"/>
                <a:gd name="T29" fmla="*/ 449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6">
                  <a:moveTo>
                    <a:pt x="1283" y="449"/>
                  </a:moveTo>
                  <a:cubicBezTo>
                    <a:pt x="1370" y="613"/>
                    <a:pt x="1390" y="812"/>
                    <a:pt x="1339" y="1007"/>
                  </a:cubicBezTo>
                  <a:cubicBezTo>
                    <a:pt x="1314" y="1104"/>
                    <a:pt x="1340" y="1239"/>
                    <a:pt x="1407" y="1367"/>
                  </a:cubicBezTo>
                  <a:cubicBezTo>
                    <a:pt x="1477" y="1499"/>
                    <a:pt x="1574" y="1594"/>
                    <a:pt x="1661" y="1616"/>
                  </a:cubicBezTo>
                  <a:cubicBezTo>
                    <a:pt x="1746" y="1638"/>
                    <a:pt x="1826" y="1677"/>
                    <a:pt x="1896" y="1732"/>
                  </a:cubicBezTo>
                  <a:cubicBezTo>
                    <a:pt x="1969" y="1790"/>
                    <a:pt x="2029" y="1863"/>
                    <a:pt x="2075" y="1949"/>
                  </a:cubicBezTo>
                  <a:cubicBezTo>
                    <a:pt x="2251" y="2282"/>
                    <a:pt x="2146" y="2711"/>
                    <a:pt x="1841" y="2903"/>
                  </a:cubicBezTo>
                  <a:cubicBezTo>
                    <a:pt x="1536" y="3096"/>
                    <a:pt x="1145" y="2981"/>
                    <a:pt x="968" y="2647"/>
                  </a:cubicBezTo>
                  <a:cubicBezTo>
                    <a:pt x="879" y="2479"/>
                    <a:pt x="859" y="2275"/>
                    <a:pt x="912" y="2089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5" y="1989"/>
                    <a:pt x="907" y="1852"/>
                    <a:pt x="838" y="1721"/>
                  </a:cubicBezTo>
                  <a:cubicBezTo>
                    <a:pt x="769" y="1590"/>
                    <a:pt x="674" y="1498"/>
                    <a:pt x="590" y="1480"/>
                  </a:cubicBezTo>
                  <a:cubicBezTo>
                    <a:pt x="417" y="1437"/>
                    <a:pt x="266" y="1316"/>
                    <a:pt x="177" y="1147"/>
                  </a:cubicBezTo>
                  <a:cubicBezTo>
                    <a:pt x="0" y="814"/>
                    <a:pt x="105" y="386"/>
                    <a:pt x="410" y="193"/>
                  </a:cubicBezTo>
                  <a:cubicBezTo>
                    <a:pt x="715" y="0"/>
                    <a:pt x="1107" y="115"/>
                    <a:pt x="1283" y="44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>
              <a:bevelB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71926"/>
            <p:cNvSpPr/>
            <p:nvPr/>
          </p:nvSpPr>
          <p:spPr bwMode="auto">
            <a:xfrm>
              <a:off x="4413160" y="2557960"/>
              <a:ext cx="1865014" cy="2411107"/>
            </a:xfrm>
            <a:custGeom>
              <a:avLst/>
              <a:gdLst>
                <a:gd name="T0" fmla="*/ 968 w 2250"/>
                <a:gd name="T1" fmla="*/ 448 h 3096"/>
                <a:gd name="T2" fmla="*/ 912 w 2250"/>
                <a:gd name="T3" fmla="*/ 1007 h 3096"/>
                <a:gd name="T4" fmla="*/ 844 w 2250"/>
                <a:gd name="T5" fmla="*/ 1366 h 3096"/>
                <a:gd name="T6" fmla="*/ 590 w 2250"/>
                <a:gd name="T7" fmla="*/ 1616 h 3096"/>
                <a:gd name="T8" fmla="*/ 355 w 2250"/>
                <a:gd name="T9" fmla="*/ 1732 h 3096"/>
                <a:gd name="T10" fmla="*/ 176 w 2250"/>
                <a:gd name="T11" fmla="*/ 1948 h 3096"/>
                <a:gd name="T12" fmla="*/ 410 w 2250"/>
                <a:gd name="T13" fmla="*/ 2903 h 3096"/>
                <a:gd name="T14" fmla="*/ 1282 w 2250"/>
                <a:gd name="T15" fmla="*/ 2647 h 3096"/>
                <a:gd name="T16" fmla="*/ 1339 w 2250"/>
                <a:gd name="T17" fmla="*/ 2089 h 3096"/>
                <a:gd name="T18" fmla="*/ 1338 w 2250"/>
                <a:gd name="T19" fmla="*/ 2088 h 3096"/>
                <a:gd name="T20" fmla="*/ 1413 w 2250"/>
                <a:gd name="T21" fmla="*/ 1721 h 3096"/>
                <a:gd name="T22" fmla="*/ 1660 w 2250"/>
                <a:gd name="T23" fmla="*/ 1480 h 3096"/>
                <a:gd name="T24" fmla="*/ 2074 w 2250"/>
                <a:gd name="T25" fmla="*/ 1147 h 3096"/>
                <a:gd name="T26" fmla="*/ 1840 w 2250"/>
                <a:gd name="T27" fmla="*/ 193 h 3096"/>
                <a:gd name="T28" fmla="*/ 968 w 2250"/>
                <a:gd name="T29" fmla="*/ 448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0" h="3096">
                  <a:moveTo>
                    <a:pt x="968" y="448"/>
                  </a:moveTo>
                  <a:cubicBezTo>
                    <a:pt x="881" y="613"/>
                    <a:pt x="861" y="812"/>
                    <a:pt x="912" y="1007"/>
                  </a:cubicBezTo>
                  <a:cubicBezTo>
                    <a:pt x="937" y="1104"/>
                    <a:pt x="911" y="1238"/>
                    <a:pt x="844" y="1366"/>
                  </a:cubicBezTo>
                  <a:cubicBezTo>
                    <a:pt x="774" y="1499"/>
                    <a:pt x="677" y="1594"/>
                    <a:pt x="590" y="1616"/>
                  </a:cubicBezTo>
                  <a:cubicBezTo>
                    <a:pt x="504" y="1637"/>
                    <a:pt x="425" y="1677"/>
                    <a:pt x="355" y="1732"/>
                  </a:cubicBezTo>
                  <a:cubicBezTo>
                    <a:pt x="281" y="1790"/>
                    <a:pt x="221" y="1863"/>
                    <a:pt x="176" y="1948"/>
                  </a:cubicBezTo>
                  <a:cubicBezTo>
                    <a:pt x="0" y="2282"/>
                    <a:pt x="105" y="2710"/>
                    <a:pt x="410" y="2903"/>
                  </a:cubicBezTo>
                  <a:cubicBezTo>
                    <a:pt x="715" y="3096"/>
                    <a:pt x="1106" y="2981"/>
                    <a:pt x="1282" y="2647"/>
                  </a:cubicBezTo>
                  <a:cubicBezTo>
                    <a:pt x="1371" y="2478"/>
                    <a:pt x="1392" y="2275"/>
                    <a:pt x="1339" y="2089"/>
                  </a:cubicBezTo>
                  <a:cubicBezTo>
                    <a:pt x="1338" y="2088"/>
                    <a:pt x="1338" y="2088"/>
                    <a:pt x="1338" y="2088"/>
                  </a:cubicBezTo>
                  <a:cubicBezTo>
                    <a:pt x="1316" y="1989"/>
                    <a:pt x="1344" y="1852"/>
                    <a:pt x="1413" y="1721"/>
                  </a:cubicBezTo>
                  <a:cubicBezTo>
                    <a:pt x="1482" y="1590"/>
                    <a:pt x="1577" y="1498"/>
                    <a:pt x="1660" y="1480"/>
                  </a:cubicBezTo>
                  <a:cubicBezTo>
                    <a:pt x="1834" y="1437"/>
                    <a:pt x="1985" y="1316"/>
                    <a:pt x="2074" y="1147"/>
                  </a:cubicBezTo>
                  <a:cubicBezTo>
                    <a:pt x="2250" y="813"/>
                    <a:pt x="2145" y="385"/>
                    <a:pt x="1840" y="193"/>
                  </a:cubicBezTo>
                  <a:cubicBezTo>
                    <a:pt x="1535" y="0"/>
                    <a:pt x="1144" y="115"/>
                    <a:pt x="968" y="448"/>
                  </a:cubicBezTo>
                  <a:close/>
                </a:path>
              </a:pathLst>
            </a:custGeom>
            <a:solidFill>
              <a:srgbClr val="0B2F33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任意多边形 79"/>
            <p:cNvSpPr/>
            <p:nvPr/>
          </p:nvSpPr>
          <p:spPr bwMode="auto">
            <a:xfrm>
              <a:off x="4346312" y="3809164"/>
              <a:ext cx="1202895" cy="1091675"/>
            </a:xfrm>
            <a:custGeom>
              <a:avLst/>
              <a:gdLst>
                <a:gd name="connsiteX0" fmla="*/ 665566 w 1202895"/>
                <a:gd name="connsiteY0" fmla="*/ 0 h 1091675"/>
                <a:gd name="connsiteX1" fmla="*/ 1202895 w 1202895"/>
                <a:gd name="connsiteY1" fmla="*/ 546228 h 1091675"/>
                <a:gd name="connsiteX2" fmla="*/ 665566 w 1202895"/>
                <a:gd name="connsiteY2" fmla="*/ 1091675 h 1091675"/>
                <a:gd name="connsiteX3" fmla="*/ 270346 w 1202895"/>
                <a:gd name="connsiteY3" fmla="*/ 915069 h 1091675"/>
                <a:gd name="connsiteX4" fmla="*/ 2102 w 1202895"/>
                <a:gd name="connsiteY4" fmla="*/ 825203 h 1091675"/>
                <a:gd name="connsiteX5" fmla="*/ 0 w 1202895"/>
                <a:gd name="connsiteY5" fmla="*/ 825358 h 1091675"/>
                <a:gd name="connsiteX6" fmla="*/ 0 w 1202895"/>
                <a:gd name="connsiteY6" fmla="*/ 264462 h 1091675"/>
                <a:gd name="connsiteX7" fmla="*/ 6307 w 1202895"/>
                <a:gd name="connsiteY7" fmla="*/ 264909 h 1091675"/>
                <a:gd name="connsiteX8" fmla="*/ 270346 w 1202895"/>
                <a:gd name="connsiteY8" fmla="*/ 176606 h 1091675"/>
                <a:gd name="connsiteX9" fmla="*/ 665566 w 1202895"/>
                <a:gd name="connsiteY9" fmla="*/ 0 h 109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895" h="1091675">
                  <a:moveTo>
                    <a:pt x="665566" y="0"/>
                  </a:moveTo>
                  <a:cubicBezTo>
                    <a:pt x="962400" y="0"/>
                    <a:pt x="1202895" y="244592"/>
                    <a:pt x="1202895" y="546228"/>
                  </a:cubicBezTo>
                  <a:cubicBezTo>
                    <a:pt x="1202895" y="847084"/>
                    <a:pt x="962400" y="1091675"/>
                    <a:pt x="665566" y="1091675"/>
                  </a:cubicBezTo>
                  <a:cubicBezTo>
                    <a:pt x="519250" y="1091675"/>
                    <a:pt x="378822" y="1029160"/>
                    <a:pt x="270346" y="915069"/>
                  </a:cubicBezTo>
                  <a:cubicBezTo>
                    <a:pt x="216530" y="858805"/>
                    <a:pt x="116464" y="825203"/>
                    <a:pt x="2102" y="825203"/>
                  </a:cubicBezTo>
                  <a:lnTo>
                    <a:pt x="0" y="825358"/>
                  </a:lnTo>
                  <a:lnTo>
                    <a:pt x="0" y="264462"/>
                  </a:lnTo>
                  <a:lnTo>
                    <a:pt x="6307" y="264909"/>
                  </a:lnTo>
                  <a:cubicBezTo>
                    <a:pt x="122350" y="264909"/>
                    <a:pt x="223257" y="231307"/>
                    <a:pt x="270346" y="176606"/>
                  </a:cubicBezTo>
                  <a:cubicBezTo>
                    <a:pt x="372094" y="64078"/>
                    <a:pt x="515887" y="0"/>
                    <a:pt x="665566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205655" y="148554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565171" y="1491581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213523" y="270613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29968" y="390078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162798" y="3927560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0109" y="268065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297773" y="2183283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林傲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3763" y="3422678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卞证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71203" y="4612610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孙斌贤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01633" y="4650656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徐天元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33499" y="3380083"/>
            <a:ext cx="146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向昕昊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83"/>
          <p:cNvSpPr/>
          <p:nvPr/>
        </p:nvSpPr>
        <p:spPr bwMode="auto">
          <a:xfrm>
            <a:off x="6073109" y="3421009"/>
            <a:ext cx="248080" cy="249163"/>
          </a:xfrm>
          <a:custGeom>
            <a:avLst/>
            <a:gdLst>
              <a:gd name="T0" fmla="*/ 96 w 97"/>
              <a:gd name="T1" fmla="*/ 48 h 97"/>
              <a:gd name="T2" fmla="*/ 49 w 97"/>
              <a:gd name="T3" fmla="*/ 97 h 97"/>
              <a:gd name="T4" fmla="*/ 0 w 97"/>
              <a:gd name="T5" fmla="*/ 50 h 97"/>
              <a:gd name="T6" fmla="*/ 47 w 97"/>
              <a:gd name="T7" fmla="*/ 1 h 97"/>
              <a:gd name="T8" fmla="*/ 96 w 97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7">
                <a:moveTo>
                  <a:pt x="96" y="48"/>
                </a:moveTo>
                <a:cubicBezTo>
                  <a:pt x="97" y="74"/>
                  <a:pt x="76" y="96"/>
                  <a:pt x="49" y="97"/>
                </a:cubicBezTo>
                <a:cubicBezTo>
                  <a:pt x="23" y="97"/>
                  <a:pt x="1" y="76"/>
                  <a:pt x="0" y="50"/>
                </a:cubicBezTo>
                <a:cubicBezTo>
                  <a:pt x="0" y="23"/>
                  <a:pt x="21" y="1"/>
                  <a:pt x="47" y="1"/>
                </a:cubicBezTo>
                <a:cubicBezTo>
                  <a:pt x="74" y="0"/>
                  <a:pt x="96" y="21"/>
                  <a:pt x="96" y="48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Line 84"/>
          <p:cNvSpPr>
            <a:spLocks noChangeShapeType="1"/>
          </p:cNvSpPr>
          <p:nvPr/>
        </p:nvSpPr>
        <p:spPr bwMode="auto">
          <a:xfrm>
            <a:off x="6114817" y="3350143"/>
            <a:ext cx="82332" cy="0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Line 85"/>
          <p:cNvSpPr>
            <a:spLocks noChangeShapeType="1"/>
          </p:cNvSpPr>
          <p:nvPr/>
        </p:nvSpPr>
        <p:spPr bwMode="auto">
          <a:xfrm>
            <a:off x="6197149" y="3268894"/>
            <a:ext cx="0" cy="81249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86"/>
          <p:cNvSpPr/>
          <p:nvPr/>
        </p:nvSpPr>
        <p:spPr bwMode="auto">
          <a:xfrm>
            <a:off x="5848321" y="3227728"/>
            <a:ext cx="471243" cy="471243"/>
          </a:xfrm>
          <a:custGeom>
            <a:avLst/>
            <a:gdLst>
              <a:gd name="T0" fmla="*/ 118 w 184"/>
              <a:gd name="T1" fmla="*/ 3 h 184"/>
              <a:gd name="T2" fmla="*/ 92 w 184"/>
              <a:gd name="T3" fmla="*/ 0 h 184"/>
              <a:gd name="T4" fmla="*/ 0 w 184"/>
              <a:gd name="T5" fmla="*/ 92 h 184"/>
              <a:gd name="T6" fmla="*/ 92 w 184"/>
              <a:gd name="T7" fmla="*/ 184 h 184"/>
              <a:gd name="T8" fmla="*/ 184 w 184"/>
              <a:gd name="T9" fmla="*/ 92 h 184"/>
              <a:gd name="T10" fmla="*/ 181 w 184"/>
              <a:gd name="T11" fmla="*/ 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84">
                <a:moveTo>
                  <a:pt x="118" y="3"/>
                </a:moveTo>
                <a:cubicBezTo>
                  <a:pt x="110" y="1"/>
                  <a:pt x="101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3"/>
                  <a:pt x="41" y="184"/>
                  <a:pt x="92" y="184"/>
                </a:cubicBezTo>
                <a:cubicBezTo>
                  <a:pt x="143" y="184"/>
                  <a:pt x="184" y="143"/>
                  <a:pt x="184" y="92"/>
                </a:cubicBezTo>
                <a:cubicBezTo>
                  <a:pt x="184" y="83"/>
                  <a:pt x="183" y="74"/>
                  <a:pt x="181" y="66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87"/>
          <p:cNvSpPr/>
          <p:nvPr/>
        </p:nvSpPr>
        <p:spPr bwMode="auto">
          <a:xfrm>
            <a:off x="5919820" y="3289477"/>
            <a:ext cx="163581" cy="222080"/>
          </a:xfrm>
          <a:custGeom>
            <a:avLst/>
            <a:gdLst>
              <a:gd name="T0" fmla="*/ 63 w 64"/>
              <a:gd name="T1" fmla="*/ 8 h 87"/>
              <a:gd name="T2" fmla="*/ 43 w 64"/>
              <a:gd name="T3" fmla="*/ 3 h 87"/>
              <a:gd name="T4" fmla="*/ 6 w 64"/>
              <a:gd name="T5" fmla="*/ 14 h 87"/>
              <a:gd name="T6" fmla="*/ 8 w 64"/>
              <a:gd name="T7" fmla="*/ 33 h 87"/>
              <a:gd name="T8" fmla="*/ 29 w 64"/>
              <a:gd name="T9" fmla="*/ 74 h 87"/>
              <a:gd name="T10" fmla="*/ 57 w 64"/>
              <a:gd name="T11" fmla="*/ 85 h 87"/>
              <a:gd name="T12" fmla="*/ 54 w 64"/>
              <a:gd name="T13" fmla="*/ 81 h 87"/>
              <a:gd name="T14" fmla="*/ 48 w 64"/>
              <a:gd name="T15" fmla="*/ 76 h 87"/>
              <a:gd name="T16" fmla="*/ 45 w 64"/>
              <a:gd name="T17" fmla="*/ 67 h 87"/>
              <a:gd name="T18" fmla="*/ 36 w 64"/>
              <a:gd name="T19" fmla="*/ 64 h 87"/>
              <a:gd name="T20" fmla="*/ 45 w 64"/>
              <a:gd name="T21" fmla="*/ 52 h 87"/>
              <a:gd name="T22" fmla="*/ 64 w 64"/>
              <a:gd name="T23" fmla="*/ 4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87">
                <a:moveTo>
                  <a:pt x="63" y="8"/>
                </a:moveTo>
                <a:cubicBezTo>
                  <a:pt x="56" y="5"/>
                  <a:pt x="48" y="4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57" y="56"/>
                  <a:pt x="59" y="49"/>
                  <a:pt x="64" y="42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88"/>
          <p:cNvSpPr/>
          <p:nvPr/>
        </p:nvSpPr>
        <p:spPr bwMode="auto">
          <a:xfrm>
            <a:off x="6050902" y="3460641"/>
            <a:ext cx="186331" cy="217747"/>
          </a:xfrm>
          <a:custGeom>
            <a:avLst/>
            <a:gdLst>
              <a:gd name="T0" fmla="*/ 12 w 73"/>
              <a:gd name="T1" fmla="*/ 32 h 85"/>
              <a:gd name="T2" fmla="*/ 12 w 73"/>
              <a:gd name="T3" fmla="*/ 45 h 85"/>
              <a:gd name="T4" fmla="*/ 25 w 73"/>
              <a:gd name="T5" fmla="*/ 58 h 85"/>
              <a:gd name="T6" fmla="*/ 19 w 73"/>
              <a:gd name="T7" fmla="*/ 80 h 85"/>
              <a:gd name="T8" fmla="*/ 45 w 73"/>
              <a:gd name="T9" fmla="*/ 66 h 85"/>
              <a:gd name="T10" fmla="*/ 66 w 73"/>
              <a:gd name="T11" fmla="*/ 37 h 85"/>
              <a:gd name="T12" fmla="*/ 54 w 73"/>
              <a:gd name="T13" fmla="*/ 24 h 85"/>
              <a:gd name="T14" fmla="*/ 24 w 73"/>
              <a:gd name="T15" fmla="*/ 11 h 85"/>
              <a:gd name="T16" fmla="*/ 12 w 73"/>
              <a:gd name="T17" fmla="*/ 3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89"/>
          <p:cNvSpPr/>
          <p:nvPr/>
        </p:nvSpPr>
        <p:spPr bwMode="auto">
          <a:xfrm>
            <a:off x="6257815" y="3432475"/>
            <a:ext cx="54166" cy="110498"/>
          </a:xfrm>
          <a:custGeom>
            <a:avLst/>
            <a:gdLst>
              <a:gd name="T0" fmla="*/ 13 w 21"/>
              <a:gd name="T1" fmla="*/ 0 h 43"/>
              <a:gd name="T2" fmla="*/ 12 w 21"/>
              <a:gd name="T3" fmla="*/ 5 h 43"/>
              <a:gd name="T4" fmla="*/ 10 w 21"/>
              <a:gd name="T5" fmla="*/ 35 h 43"/>
              <a:gd name="T6" fmla="*/ 21 w 21"/>
              <a:gd name="T7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43">
                <a:moveTo>
                  <a:pt x="13" y="0"/>
                </a:moveTo>
                <a:cubicBezTo>
                  <a:pt x="14" y="2"/>
                  <a:pt x="13" y="2"/>
                  <a:pt x="12" y="5"/>
                </a:cubicBezTo>
                <a:cubicBezTo>
                  <a:pt x="8" y="14"/>
                  <a:pt x="0" y="27"/>
                  <a:pt x="10" y="35"/>
                </a:cubicBezTo>
                <a:cubicBezTo>
                  <a:pt x="19" y="43"/>
                  <a:pt x="21" y="37"/>
                  <a:pt x="21" y="37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186362" y="2768058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958857" y="4189756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906005" y="4096969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958291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15645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612939" y="1912455"/>
            <a:ext cx="391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Design the rules of the game</a:t>
            </a:r>
          </a:p>
          <a:p>
            <a:r>
              <a:rPr lang="en-US" altLang="zh-CN" sz="2000" dirty="0"/>
              <a:t>Provide art and music resource</a:t>
            </a:r>
            <a:endParaRPr lang="zh-CN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8415913" y="3444486"/>
            <a:ext cx="3170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Implement the code</a:t>
            </a:r>
            <a:endParaRPr lang="zh-CN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393553" y="2914878"/>
            <a:ext cx="3964307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Help implement the code</a:t>
            </a:r>
          </a:p>
          <a:p>
            <a:r>
              <a:rPr lang="en-US" altLang="zh-CN" dirty="0"/>
              <a:t>Help write documents based on code</a:t>
            </a:r>
          </a:p>
          <a:p>
            <a:r>
              <a:rPr lang="en-US" altLang="zh-CN" dirty="0"/>
              <a:t>Prepare for the Pre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04465" y="5475354"/>
            <a:ext cx="4407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Write these documents based on code</a:t>
            </a:r>
          </a:p>
          <a:p>
            <a:r>
              <a:rPr lang="en-US" altLang="zh-CN" sz="2000" dirty="0"/>
              <a:t>Help Implement the code</a:t>
            </a:r>
            <a:endParaRPr lang="zh-CN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7515832" y="4837699"/>
            <a:ext cx="44846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Solve technical problems</a:t>
            </a:r>
          </a:p>
          <a:p>
            <a:r>
              <a:rPr lang="en-US" altLang="zh-CN" sz="2000" dirty="0"/>
              <a:t>Help Implement the code</a:t>
            </a:r>
            <a:endParaRPr lang="zh-CN" altLang="zh-CN" sz="2000" dirty="0"/>
          </a:p>
          <a:p>
            <a:endParaRPr lang="zh-CN" altLang="zh-CN" sz="1200" dirty="0"/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304321E2-8D1A-49BE-929D-1DA4ED74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40" y="656822"/>
            <a:ext cx="10075265" cy="1314776"/>
          </a:xfrm>
        </p:spPr>
        <p:txBody>
          <a:bodyPr>
            <a:no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Each team member’s responsibility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420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A2290-E7CD-4084-87A9-0B6E57C9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step: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0C447-DEC7-42DA-9726-5FC7A95A2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Combine the PVP mode and PVE mode</a:t>
            </a:r>
          </a:p>
          <a:p>
            <a:r>
              <a:rPr lang="en-US" altLang="zh-CN" dirty="0"/>
              <a:t>Focus on better UI</a:t>
            </a:r>
          </a:p>
          <a:p>
            <a:r>
              <a:rPr lang="en-US" altLang="zh-CN" dirty="0"/>
              <a:t>Combine with more arts and music materials</a:t>
            </a:r>
          </a:p>
          <a:p>
            <a:r>
              <a:rPr lang="en-US" altLang="zh-CN" dirty="0"/>
              <a:t>Add more design pattern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Prepare for the final presentation!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394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bkuser\Desktop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186" y="-507690"/>
            <a:ext cx="15271531" cy="98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9" y="2875002"/>
            <a:ext cx="8646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300" dirty="0">
                <a:solidFill>
                  <a:schemeClr val="bg1"/>
                </a:solidFill>
                <a:latin typeface="MV Boli" panose="02000500030200090000" pitchFamily="2" charset="0"/>
                <a:ea typeface="微软雅黑" panose="020B0503020204020204" pitchFamily="34" charset="-122"/>
                <a:cs typeface="MV Boli" panose="02000500030200090000" pitchFamily="2" charset="0"/>
              </a:rPr>
              <a:t>THANK YOU</a:t>
            </a:r>
            <a:endParaRPr lang="zh-CN" altLang="en-US" sz="6600" b="1" spc="300" dirty="0">
              <a:solidFill>
                <a:schemeClr val="bg1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8167" y="4074570"/>
            <a:ext cx="531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D2AF2-3A55-48B3-BAA8-9964B400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741" y="2631300"/>
            <a:ext cx="10515600" cy="1325563"/>
          </a:xfrm>
        </p:spPr>
        <p:txBody>
          <a:bodyPr/>
          <a:lstStyle/>
          <a:p>
            <a:r>
              <a:rPr lang="en-US" altLang="zh-CN" dirty="0"/>
              <a:t>Let’s first enjoy the game!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12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数学系技能展示">
            <a:hlinkClick r:id="" action="ppaction://media"/>
            <a:extLst>
              <a:ext uri="{FF2B5EF4-FFF2-40B4-BE49-F238E27FC236}">
                <a16:creationId xmlns:a16="http://schemas.microsoft.com/office/drawing/2014/main" id="{87715E05-7588-4FA3-9868-8B9664AEAA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931805" cy="685784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8334C0-2867-4FA8-8BAF-8008155F45CF}"/>
              </a:ext>
            </a:extLst>
          </p:cNvPr>
          <p:cNvSpPr txBox="1"/>
          <p:nvPr/>
        </p:nvSpPr>
        <p:spPr>
          <a:xfrm>
            <a:off x="11801709" y="713677"/>
            <a:ext cx="39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</a:t>
            </a:r>
          </a:p>
        </p:txBody>
      </p:sp>
    </p:spTree>
    <p:extLst>
      <p:ext uri="{BB962C8B-B14F-4D97-AF65-F5344CB8AC3E}">
        <p14:creationId xmlns:p14="http://schemas.microsoft.com/office/powerpoint/2010/main" val="332104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化学系技能展示">
            <a:hlinkClick r:id="" action="ppaction://media"/>
            <a:extLst>
              <a:ext uri="{FF2B5EF4-FFF2-40B4-BE49-F238E27FC236}">
                <a16:creationId xmlns:a16="http://schemas.microsoft.com/office/drawing/2014/main" id="{F9D784B8-A41B-423E-BEA3-8C392B8CB5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1931804" cy="685784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40B400-3B5A-49DE-A3F0-74C8EF784B3F}"/>
              </a:ext>
            </a:extLst>
          </p:cNvPr>
          <p:cNvSpPr txBox="1"/>
          <p:nvPr/>
        </p:nvSpPr>
        <p:spPr>
          <a:xfrm>
            <a:off x="11801708" y="735980"/>
            <a:ext cx="39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化</a:t>
            </a:r>
          </a:p>
        </p:txBody>
      </p:sp>
    </p:spTree>
    <p:extLst>
      <p:ext uri="{BB962C8B-B14F-4D97-AF65-F5344CB8AC3E}">
        <p14:creationId xmlns:p14="http://schemas.microsoft.com/office/powerpoint/2010/main" val="383995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087DD-AC0C-4D7B-9D94-59C0255B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玩家对战模式下的的房间创建">
            <a:hlinkClick r:id="" action="ppaction://media"/>
            <a:extLst>
              <a:ext uri="{FF2B5EF4-FFF2-40B4-BE49-F238E27FC236}">
                <a16:creationId xmlns:a16="http://schemas.microsoft.com/office/drawing/2014/main" id="{9815BC67-8AF2-499F-AB2A-F23483E91F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1920653" cy="6857845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382D7D-D902-45EB-8F8E-AA8860BC06E5}"/>
              </a:ext>
            </a:extLst>
          </p:cNvPr>
          <p:cNvSpPr txBox="1"/>
          <p:nvPr/>
        </p:nvSpPr>
        <p:spPr>
          <a:xfrm>
            <a:off x="11801709" y="747131"/>
            <a:ext cx="39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玩</a:t>
            </a:r>
          </a:p>
        </p:txBody>
      </p:sp>
    </p:spTree>
    <p:extLst>
      <p:ext uri="{BB962C8B-B14F-4D97-AF65-F5344CB8AC3E}">
        <p14:creationId xmlns:p14="http://schemas.microsoft.com/office/powerpoint/2010/main" val="428222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93C1D-0ED2-4963-A520-F7AB1362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things we have done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FF0770-5FC1-4B3E-8FAE-25C36995D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Implemented the rule logic in the code</a:t>
            </a:r>
          </a:p>
          <a:p>
            <a:r>
              <a:rPr lang="en-US" altLang="zh-CN" dirty="0"/>
              <a:t>Designed a unique </a:t>
            </a:r>
            <a:r>
              <a:rPr lang="en-US" altLang="zh-CN" dirty="0" err="1"/>
              <a:t>Majiang</a:t>
            </a:r>
            <a:r>
              <a:rPr lang="en-US" altLang="zh-CN" dirty="0"/>
              <a:t> rule for </a:t>
            </a:r>
            <a:r>
              <a:rPr lang="en-US" altLang="zh-CN" dirty="0" err="1"/>
              <a:t>SUSTech</a:t>
            </a:r>
            <a:endParaRPr lang="en-US" altLang="zh-CN" dirty="0"/>
          </a:p>
          <a:p>
            <a:r>
              <a:rPr lang="en-US" altLang="zh-CN" dirty="0"/>
              <a:t>Found more art and music material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D906D1-FC40-4BF5-AB68-F1DA274A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3336"/>
            <a:ext cx="12192000" cy="22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76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716E5-8112-4CF4-A642-69F6C3AD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644" y="3777398"/>
            <a:ext cx="10515600" cy="1325563"/>
          </a:xfrm>
        </p:spPr>
        <p:txBody>
          <a:bodyPr/>
          <a:lstStyle/>
          <a:p>
            <a:r>
              <a:rPr lang="en-US" altLang="zh-CN" dirty="0"/>
              <a:t>1. Implemented the rule logic in the 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156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5903DD-891F-4AA9-880C-5B95F787F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9DC673-E78A-4D76-B4B6-0A4116E1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35" y="1906859"/>
            <a:ext cx="1817648" cy="2039955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The class diagram generated based on the real code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31831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</TotalTime>
  <Words>358</Words>
  <Application>Microsoft Office PowerPoint</Application>
  <PresentationFormat>宽屏</PresentationFormat>
  <Paragraphs>96</Paragraphs>
  <Slides>24</Slides>
  <Notes>4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微软雅黑</vt:lpstr>
      <vt:lpstr>Arial</vt:lpstr>
      <vt:lpstr>Calibri</vt:lpstr>
      <vt:lpstr>Calibri Light</vt:lpstr>
      <vt:lpstr>Ink Free</vt:lpstr>
      <vt:lpstr>MV Boli</vt:lpstr>
      <vt:lpstr>Office 主题</vt:lpstr>
      <vt:lpstr>PowerPoint 演示文稿</vt:lpstr>
      <vt:lpstr>PowerPoint 演示文稿</vt:lpstr>
      <vt:lpstr>Let’s first enjoy the game!</vt:lpstr>
      <vt:lpstr>PowerPoint 演示文稿</vt:lpstr>
      <vt:lpstr>PowerPoint 演示文稿</vt:lpstr>
      <vt:lpstr>PowerPoint 演示文稿</vt:lpstr>
      <vt:lpstr>Main things we have done</vt:lpstr>
      <vt:lpstr>1. Implemented the rule logic in the code</vt:lpstr>
      <vt:lpstr>The class diagram generated based on the real code</vt:lpstr>
      <vt:lpstr>The design patterns we use</vt:lpstr>
      <vt:lpstr>PowerPoint 演示文稿</vt:lpstr>
      <vt:lpstr>Established the whole network framework </vt:lpstr>
      <vt:lpstr>2. Designed a unique Majiang rule for SUSTech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Each team member’s responsibility</vt:lpstr>
      <vt:lpstr>Next step: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</dc:title>
  <dc:creator>lenovo</dc:creator>
  <cp:lastModifiedBy>向 昕昊</cp:lastModifiedBy>
  <cp:revision>242</cp:revision>
  <dcterms:created xsi:type="dcterms:W3CDTF">2015-12-07T16:40:00Z</dcterms:created>
  <dcterms:modified xsi:type="dcterms:W3CDTF">2019-11-22T05:40:01Z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